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s/slide59.xml" ContentType="application/vnd.openxmlformats-officedocument.presentationml.slide+xml"/>
  <Override PartName="/ppt/slides/slide58.xml" ContentType="application/vnd.openxmlformats-officedocument.presentationml.slide+xml"/>
  <Override PartName="/ppt/slides/slide57.xml" ContentType="application/vnd.openxmlformats-officedocument.presentationml.slide+xml"/>
  <Override PartName="/ppt/slides/slide56.xml" ContentType="application/vnd.openxmlformats-officedocument.presentationml.slide+xml"/>
  <Override PartName="/ppt/slides/slide55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85.xml" ContentType="application/vnd.openxmlformats-officedocument.presentationml.slide+xml"/>
  <Override PartName="/ppt/slides/slide84.xml" ContentType="application/vnd.openxmlformats-officedocument.presentationml.slide+xml"/>
  <Override PartName="/ppt/slides/slide8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2.xml" ContentType="application/vnd.openxmlformats-officedocument.presentationml.slide+xml"/>
  <Override PartName="/ppt/slides/slide13.xml" ContentType="application/vnd.openxmlformats-officedocument.presentationml.slide+xml"/>
  <Override PartName="/ppt/slides/slide80.xml" ContentType="application/vnd.openxmlformats-officedocument.presentationml.slide+xml"/>
  <Override PartName="/ppt/slides/slide70.xml" ContentType="application/vnd.openxmlformats-officedocument.presentationml.slide+xml"/>
  <Override PartName="/ppt/slides/slide69.xml" ContentType="application/vnd.openxmlformats-officedocument.presentationml.slide+xml"/>
  <Override PartName="/ppt/slides/slide68.xml" ContentType="application/vnd.openxmlformats-officedocument.presentationml.slide+xml"/>
  <Override PartName="/ppt/slides/slide67.xml" ContentType="application/vnd.openxmlformats-officedocument.presentationml.slide+xml"/>
  <Override PartName="/ppt/slides/slide81.xml" ContentType="application/vnd.openxmlformats-officedocument.presentationml.slide+xml"/>
  <Override PartName="/ppt/slides/slide65.xml" ContentType="application/vnd.openxmlformats-officedocument.presentationml.slide+xml"/>
  <Override PartName="/ppt/slides/slide64.xml" ContentType="application/vnd.openxmlformats-officedocument.presentationml.slide+xml"/>
  <Override PartName="/ppt/slides/slide71.xml" ContentType="application/vnd.openxmlformats-officedocument.presentationml.slide+xml"/>
  <Override PartName="/ppt/slides/slide66.xml" ContentType="application/vnd.openxmlformats-officedocument.presentationml.slide+xml"/>
  <Override PartName="/ppt/slides/slide73.xml" ContentType="application/vnd.openxmlformats-officedocument.presentationml.slide+xml"/>
  <Override PartName="/ppt/slides/slide79.xml" ContentType="application/vnd.openxmlformats-officedocument.presentationml.slide+xml"/>
  <Override PartName="/ppt/slides/slide78.xml" ContentType="application/vnd.openxmlformats-officedocument.presentationml.slide+xml"/>
  <Override PartName="/ppt/slides/slide77.xml" ContentType="application/vnd.openxmlformats-officedocument.presentationml.slide+xml"/>
  <Override PartName="/ppt/slides/slide72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6" r:id="rId3"/>
    <p:sldId id="397" r:id="rId4"/>
    <p:sldId id="398" r:id="rId5"/>
    <p:sldId id="379" r:id="rId6"/>
    <p:sldId id="380" r:id="rId7"/>
    <p:sldId id="394" r:id="rId8"/>
    <p:sldId id="381" r:id="rId9"/>
    <p:sldId id="382" r:id="rId10"/>
    <p:sldId id="383" r:id="rId11"/>
    <p:sldId id="384" r:id="rId12"/>
    <p:sldId id="395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3" r:id="rId21"/>
    <p:sldId id="257" r:id="rId22"/>
    <p:sldId id="296" r:id="rId23"/>
    <p:sldId id="297" r:id="rId24"/>
    <p:sldId id="325" r:id="rId25"/>
    <p:sldId id="363" r:id="rId26"/>
    <p:sldId id="356" r:id="rId27"/>
    <p:sldId id="357" r:id="rId28"/>
    <p:sldId id="355" r:id="rId29"/>
    <p:sldId id="310" r:id="rId30"/>
    <p:sldId id="326" r:id="rId31"/>
    <p:sldId id="399" r:id="rId32"/>
    <p:sldId id="358" r:id="rId33"/>
    <p:sldId id="359" r:id="rId34"/>
    <p:sldId id="328" r:id="rId35"/>
    <p:sldId id="361" r:id="rId36"/>
    <p:sldId id="362" r:id="rId37"/>
    <p:sldId id="360" r:id="rId38"/>
    <p:sldId id="329" r:id="rId39"/>
    <p:sldId id="302" r:id="rId40"/>
    <p:sldId id="344" r:id="rId41"/>
    <p:sldId id="368" r:id="rId42"/>
    <p:sldId id="345" r:id="rId43"/>
    <p:sldId id="364" r:id="rId44"/>
    <p:sldId id="365" r:id="rId45"/>
    <p:sldId id="366" r:id="rId46"/>
    <p:sldId id="367" r:id="rId47"/>
    <p:sldId id="346" r:id="rId48"/>
    <p:sldId id="370" r:id="rId49"/>
    <p:sldId id="369" r:id="rId50"/>
    <p:sldId id="347" r:id="rId51"/>
    <p:sldId id="348" r:id="rId52"/>
    <p:sldId id="371" r:id="rId53"/>
    <p:sldId id="372" r:id="rId54"/>
    <p:sldId id="374" r:id="rId55"/>
    <p:sldId id="400" r:id="rId56"/>
    <p:sldId id="373" r:id="rId57"/>
    <p:sldId id="349" r:id="rId58"/>
    <p:sldId id="375" r:id="rId59"/>
    <p:sldId id="378" r:id="rId60"/>
    <p:sldId id="376" r:id="rId61"/>
    <p:sldId id="377" r:id="rId62"/>
    <p:sldId id="401" r:id="rId63"/>
    <p:sldId id="308" r:id="rId64"/>
    <p:sldId id="354" r:id="rId65"/>
    <p:sldId id="402" r:id="rId66"/>
    <p:sldId id="403" r:id="rId67"/>
    <p:sldId id="404" r:id="rId68"/>
    <p:sldId id="405" r:id="rId69"/>
    <p:sldId id="406" r:id="rId70"/>
    <p:sldId id="407" r:id="rId71"/>
    <p:sldId id="408" r:id="rId72"/>
    <p:sldId id="410" r:id="rId73"/>
    <p:sldId id="411" r:id="rId74"/>
    <p:sldId id="412" r:id="rId75"/>
    <p:sldId id="413" r:id="rId76"/>
    <p:sldId id="414" r:id="rId77"/>
    <p:sldId id="415" r:id="rId78"/>
    <p:sldId id="416" r:id="rId79"/>
    <p:sldId id="417" r:id="rId80"/>
    <p:sldId id="418" r:id="rId81"/>
    <p:sldId id="419" r:id="rId82"/>
    <p:sldId id="420" r:id="rId83"/>
    <p:sldId id="421" r:id="rId84"/>
    <p:sldId id="423" r:id="rId85"/>
    <p:sldId id="424" r:id="rId8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9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customXml" Target="../customXml/item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71480"/>
            <a:ext cx="8215370" cy="57150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course is </a:t>
            </a:r>
          </a:p>
          <a:p>
            <a:r>
              <a:rPr lang="en-US" sz="10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Primary areas of </a:t>
            </a:r>
            <a:r>
              <a:rPr lang="en-US" sz="10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0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heoretical Linguistics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6</a:t>
            </a:r>
            <a:r>
              <a:rPr lang="ru-RU" dirty="0" smtClean="0"/>
              <a:t>. </a:t>
            </a:r>
            <a:r>
              <a:rPr lang="en-US" dirty="0" smtClean="0"/>
              <a:t>The Chinese language belongs to: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а) </a:t>
            </a:r>
            <a:r>
              <a:rPr lang="en-US" dirty="0" smtClean="0"/>
              <a:t>the Indo-European language family</a:t>
            </a:r>
            <a:r>
              <a:rPr lang="ru-RU" dirty="0" smtClean="0"/>
              <a:t>,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 smtClean="0"/>
              <a:t>) </a:t>
            </a:r>
            <a:r>
              <a:rPr lang="en-US" dirty="0" smtClean="0"/>
              <a:t>the Afro-Asiatic language family</a:t>
            </a:r>
            <a:r>
              <a:rPr lang="ru-RU" dirty="0" smtClean="0"/>
              <a:t>,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 smtClean="0"/>
              <a:t>the Sino-Tibetan language family.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016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7</a:t>
            </a:r>
            <a:r>
              <a:rPr lang="ru-RU" dirty="0" smtClean="0"/>
              <a:t>. </a:t>
            </a:r>
            <a:r>
              <a:rPr lang="en-US" dirty="0"/>
              <a:t>The </a:t>
            </a:r>
            <a:r>
              <a:rPr lang="en-US" dirty="0" smtClean="0"/>
              <a:t>Russian language </a:t>
            </a:r>
            <a:r>
              <a:rPr lang="en-US" dirty="0"/>
              <a:t>belongs to: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а) </a:t>
            </a:r>
            <a:r>
              <a:rPr lang="en-US" dirty="0"/>
              <a:t>the Indo-European language family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/>
              <a:t>) </a:t>
            </a:r>
            <a:r>
              <a:rPr lang="en-US" dirty="0"/>
              <a:t>the Afro-Asiatic language family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/>
              <a:t>) </a:t>
            </a:r>
            <a:r>
              <a:rPr lang="en-US" dirty="0"/>
              <a:t>the Sino-Tibetan language family.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698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8. The English language </a:t>
            </a:r>
            <a:r>
              <a:rPr lang="en-US" dirty="0"/>
              <a:t>belongs to: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а) </a:t>
            </a:r>
            <a:r>
              <a:rPr lang="en-US" dirty="0"/>
              <a:t>the Indo-European language family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/>
              <a:t>) </a:t>
            </a:r>
            <a:r>
              <a:rPr lang="en-US" dirty="0"/>
              <a:t>the Afro-Asiatic language family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/>
              <a:t>) </a:t>
            </a:r>
            <a:r>
              <a:rPr lang="en-US" dirty="0"/>
              <a:t>the Sino-Tibetan language family.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315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9</a:t>
            </a:r>
            <a:r>
              <a:rPr lang="ru-RU" dirty="0" smtClean="0"/>
              <a:t>. </a:t>
            </a:r>
            <a:r>
              <a:rPr lang="en-US" dirty="0" smtClean="0"/>
              <a:t>The term “language family” is about: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en-US" dirty="0" smtClean="0"/>
              <a:t>genealogical classification of languages</a:t>
            </a:r>
            <a:r>
              <a:rPr lang="ru-RU" dirty="0" smtClean="0"/>
              <a:t>,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ru-RU" dirty="0" smtClean="0"/>
              <a:t>) </a:t>
            </a:r>
            <a:r>
              <a:rPr lang="en-US" dirty="0" smtClean="0"/>
              <a:t>geographical classification </a:t>
            </a:r>
            <a:r>
              <a:rPr lang="en-US" dirty="0"/>
              <a:t>of languages</a:t>
            </a:r>
            <a:r>
              <a:rPr lang="ru-RU" dirty="0" smtClean="0"/>
              <a:t>,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 smtClean="0"/>
              <a:t>typological classification </a:t>
            </a:r>
            <a:r>
              <a:rPr lang="en-US" dirty="0"/>
              <a:t>of languages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903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10</a:t>
            </a:r>
            <a:r>
              <a:rPr lang="ru-RU" dirty="0" smtClean="0"/>
              <a:t>. </a:t>
            </a:r>
            <a:r>
              <a:rPr lang="en-US" dirty="0" smtClean="0"/>
              <a:t>The impetus for developing historical linguistics was the discovery of: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en-US" dirty="0" smtClean="0"/>
              <a:t>Sanskrit</a:t>
            </a:r>
            <a:r>
              <a:rPr lang="ru-RU" dirty="0" smtClean="0"/>
              <a:t>,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 smtClean="0"/>
              <a:t>) </a:t>
            </a:r>
            <a:r>
              <a:rPr lang="en-US" dirty="0" smtClean="0"/>
              <a:t>Latin</a:t>
            </a:r>
            <a:r>
              <a:rPr lang="ru-RU" dirty="0" smtClean="0"/>
              <a:t>,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 smtClean="0"/>
              <a:t>Greek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50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11</a:t>
            </a:r>
            <a:r>
              <a:rPr lang="ru-RU" dirty="0" smtClean="0"/>
              <a:t>. </a:t>
            </a:r>
            <a:r>
              <a:rPr lang="en-US" dirty="0" smtClean="0"/>
              <a:t>Which languages are already dead?</a:t>
            </a:r>
            <a:endParaRPr lang="ru-RU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en-US" dirty="0" smtClean="0"/>
              <a:t>Latin, Greek</a:t>
            </a:r>
            <a:r>
              <a:rPr lang="ru-RU" dirty="0" smtClean="0"/>
              <a:t>,</a:t>
            </a:r>
            <a:r>
              <a:rPr lang="en-US" dirty="0" smtClean="0"/>
              <a:t> Sanskrit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ru-RU" dirty="0" smtClean="0"/>
              <a:t>) </a:t>
            </a:r>
            <a:r>
              <a:rPr lang="en-US" dirty="0" smtClean="0"/>
              <a:t>Dutch, Danish, Afrikaans</a:t>
            </a:r>
            <a:r>
              <a:rPr lang="ru-RU" dirty="0" smtClean="0"/>
              <a:t>,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ru-RU" dirty="0" smtClean="0"/>
              <a:t>) </a:t>
            </a:r>
            <a:r>
              <a:rPr lang="en-US" dirty="0" smtClean="0"/>
              <a:t>Hindi, Urdu, Bengali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463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en-US" dirty="0" smtClean="0"/>
              <a:t>2</a:t>
            </a:r>
            <a:r>
              <a:rPr lang="ru-RU" dirty="0" smtClean="0"/>
              <a:t>. </a:t>
            </a:r>
            <a:r>
              <a:rPr lang="en-US" dirty="0" smtClean="0"/>
              <a:t>Representatives of the Biological branch of historical linguistics believed that</a:t>
            </a:r>
            <a:r>
              <a:rPr lang="ru-RU" dirty="0" smtClean="0"/>
              <a:t>: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en-US" dirty="0" smtClean="0"/>
              <a:t>linguistics is a natural science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 smtClean="0"/>
              <a:t>) </a:t>
            </a:r>
            <a:r>
              <a:rPr lang="en-US" dirty="0"/>
              <a:t>linguistics is a </a:t>
            </a:r>
            <a:r>
              <a:rPr lang="en-US" dirty="0" smtClean="0"/>
              <a:t>social science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/>
              <a:t>linguistics is a </a:t>
            </a:r>
            <a:r>
              <a:rPr lang="en-US" dirty="0" smtClean="0"/>
              <a:t>psychological science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688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en-US" dirty="0" smtClean="0"/>
              <a:t>3</a:t>
            </a:r>
            <a:r>
              <a:rPr lang="ru-RU" dirty="0" smtClean="0"/>
              <a:t>. </a:t>
            </a:r>
            <a:r>
              <a:rPr lang="en-US" dirty="0"/>
              <a:t>Representatives of the </a:t>
            </a:r>
            <a:r>
              <a:rPr lang="en-US" dirty="0" smtClean="0"/>
              <a:t>psychological branch </a:t>
            </a:r>
            <a:r>
              <a:rPr lang="en-US" dirty="0"/>
              <a:t>of historical linguistics believed that</a:t>
            </a:r>
            <a:r>
              <a:rPr lang="ru-RU" dirty="0" smtClean="0"/>
              <a:t>: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en-US" dirty="0"/>
              <a:t>linguistics is a natural science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/>
              <a:t>) </a:t>
            </a:r>
            <a:r>
              <a:rPr lang="en-US" dirty="0"/>
              <a:t>linguistics is a social science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/>
              <a:t>) </a:t>
            </a:r>
            <a:r>
              <a:rPr lang="en-US" dirty="0"/>
              <a:t>linguistics is a </a:t>
            </a:r>
            <a:r>
              <a:rPr lang="en-US" dirty="0" smtClean="0"/>
              <a:t>medical science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104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14. Historical linguistics is</a:t>
            </a:r>
            <a:r>
              <a:rPr lang="ru-RU" dirty="0" smtClean="0"/>
              <a:t>: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en-US" dirty="0" smtClean="0"/>
              <a:t>synchronic linguistics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 smtClean="0"/>
              <a:t>) </a:t>
            </a:r>
            <a:r>
              <a:rPr lang="en-US" dirty="0" smtClean="0"/>
              <a:t>Diachronic linguistics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7397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15</a:t>
            </a:r>
            <a:r>
              <a:rPr lang="ru-RU" dirty="0" smtClean="0"/>
              <a:t>. </a:t>
            </a:r>
            <a:r>
              <a:rPr lang="en-US" dirty="0" smtClean="0"/>
              <a:t>Neo-grammarians are</a:t>
            </a:r>
            <a:r>
              <a:rPr lang="ru-RU" dirty="0" smtClean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а) </a:t>
            </a:r>
            <a:r>
              <a:rPr lang="de-DE" dirty="0"/>
              <a:t>A. Schleicher, Moritz Rapp, Max Muller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 smtClean="0"/>
              <a:t>) </a:t>
            </a:r>
            <a:r>
              <a:rPr lang="de-DE" dirty="0" err="1"/>
              <a:t>Heyman</a:t>
            </a:r>
            <a:r>
              <a:rPr lang="de-DE" dirty="0"/>
              <a:t> </a:t>
            </a:r>
            <a:r>
              <a:rPr lang="de-DE" dirty="0" err="1"/>
              <a:t>Steinthal</a:t>
            </a:r>
            <a:r>
              <a:rPr lang="de-DE" dirty="0"/>
              <a:t>, Moritz </a:t>
            </a:r>
            <a:r>
              <a:rPr lang="de-DE" dirty="0" err="1"/>
              <a:t>Latsarus</a:t>
            </a:r>
            <a:r>
              <a:rPr lang="de-DE" dirty="0"/>
              <a:t>, Wilhelm Wundt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/>
              <a:t>A. </a:t>
            </a:r>
            <a:r>
              <a:rPr lang="en-US" dirty="0" err="1"/>
              <a:t>Leskin</a:t>
            </a:r>
            <a:r>
              <a:rPr lang="en-US" dirty="0"/>
              <a:t>, B. </a:t>
            </a:r>
            <a:r>
              <a:rPr lang="en-US" dirty="0" err="1"/>
              <a:t>Delbrueck</a:t>
            </a:r>
            <a:r>
              <a:rPr lang="en-US" dirty="0"/>
              <a:t>, G. Paul, G. </a:t>
            </a:r>
            <a:r>
              <a:rPr lang="en-US" dirty="0" err="1"/>
              <a:t>Osthof</a:t>
            </a:r>
            <a:r>
              <a:rPr lang="en-US" dirty="0"/>
              <a:t>, K. </a:t>
            </a:r>
            <a:r>
              <a:rPr lang="en-US" dirty="0" err="1"/>
              <a:t>Brugman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76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Lecture 4</a:t>
            </a:r>
          </a:p>
          <a:p>
            <a:pPr marL="0" indent="0" algn="ctr">
              <a:buNone/>
            </a:pPr>
            <a:r>
              <a:rPr lang="en-US" sz="7200" b="1" cap="all" dirty="0">
                <a:solidFill>
                  <a:srgbClr val="92D050"/>
                </a:solidFill>
              </a:rPr>
              <a:t>Structural linguistics</a:t>
            </a:r>
            <a:endParaRPr lang="ru-RU" sz="7200" dirty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92D050"/>
                </a:solidFill>
              </a:rPr>
              <a:t>(the beginning of the 20</a:t>
            </a:r>
            <a:r>
              <a:rPr lang="en-US" b="1" baseline="30000" dirty="0">
                <a:solidFill>
                  <a:srgbClr val="92D050"/>
                </a:solidFill>
              </a:rPr>
              <a:t>th</a:t>
            </a:r>
            <a:r>
              <a:rPr lang="en-US" b="1" dirty="0">
                <a:solidFill>
                  <a:srgbClr val="92D050"/>
                </a:solidFill>
              </a:rPr>
              <a:t> century–today)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5985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en-US" dirty="0" smtClean="0"/>
              <a:t>6</a:t>
            </a:r>
            <a:r>
              <a:rPr lang="ru-RU" dirty="0" smtClean="0"/>
              <a:t>. </a:t>
            </a:r>
            <a:r>
              <a:rPr lang="en-US" dirty="0" smtClean="0"/>
              <a:t>Neo-grammarians believed </a:t>
            </a:r>
            <a:r>
              <a:rPr lang="en-US" dirty="0"/>
              <a:t>that</a:t>
            </a:r>
            <a:r>
              <a:rPr lang="ru-RU" dirty="0" smtClean="0"/>
              <a:t>: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en-US" dirty="0"/>
              <a:t>linguistics is a natural science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/>
              <a:t>) </a:t>
            </a:r>
            <a:r>
              <a:rPr lang="en-US" dirty="0"/>
              <a:t>linguistics is a social science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/>
              <a:t>) </a:t>
            </a:r>
            <a:r>
              <a:rPr lang="en-US" dirty="0"/>
              <a:t>linguistics is a psychological science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1511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8000" b="1" cap="all" dirty="0" smtClean="0">
                <a:solidFill>
                  <a:srgbClr val="92D050"/>
                </a:solidFill>
              </a:rPr>
              <a:t>Structural linguistics</a:t>
            </a:r>
            <a:endParaRPr lang="ru-RU" sz="8000" dirty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92D050"/>
                </a:solidFill>
              </a:rPr>
              <a:t>(the beginning of the 20</a:t>
            </a:r>
            <a:r>
              <a:rPr lang="en-US" sz="3500" b="1" baseline="30000" dirty="0" smtClean="0">
                <a:solidFill>
                  <a:srgbClr val="92D050"/>
                </a:solidFill>
              </a:rPr>
              <a:t>th</a:t>
            </a:r>
            <a:r>
              <a:rPr lang="en-US" sz="3500" b="1" dirty="0" smtClean="0">
                <a:solidFill>
                  <a:srgbClr val="92D050"/>
                </a:solidFill>
              </a:rPr>
              <a:t> century–today) </a:t>
            </a:r>
            <a:endParaRPr lang="ru-RU" sz="35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Questions </a:t>
            </a:r>
            <a:r>
              <a:rPr lang="en-US" b="1" i="1" dirty="0">
                <a:solidFill>
                  <a:srgbClr val="FF0000"/>
                </a:solidFill>
              </a:rPr>
              <a:t>to </a:t>
            </a:r>
            <a:r>
              <a:rPr lang="en-US" b="1" i="1" dirty="0" smtClean="0">
                <a:solidFill>
                  <a:srgbClr val="FF0000"/>
                </a:solidFill>
              </a:rPr>
              <a:t>discuss</a:t>
            </a:r>
            <a:endParaRPr lang="ru-RU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1. </a:t>
            </a:r>
            <a:r>
              <a:rPr lang="en-US" dirty="0" smtClean="0"/>
              <a:t>What is structural linguistics?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2. Branches of </a:t>
            </a:r>
            <a:r>
              <a:rPr lang="en-US" dirty="0" smtClean="0"/>
              <a:t>structural linguistics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542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Question 1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What is structural linguistics?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604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Structural linguistics (structuralism) </a:t>
            </a:r>
            <a:r>
              <a:rPr lang="en-US" dirty="0"/>
              <a:t>is an area of linguistics that </a:t>
            </a:r>
            <a:r>
              <a:rPr lang="en-US" dirty="0" smtClean="0"/>
              <a:t>studies: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- a language </a:t>
            </a:r>
            <a:r>
              <a:rPr lang="en-US" dirty="0" smtClean="0"/>
              <a:t>as a </a:t>
            </a:r>
            <a:r>
              <a:rPr lang="en-US" dirty="0"/>
              <a:t>system of structural elements (sounds, syllables, words, word-groups, sentences, etc.), </a:t>
            </a:r>
            <a:endParaRPr lang="ru-RU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- a language </a:t>
            </a:r>
            <a:r>
              <a:rPr lang="en-US" dirty="0" smtClean="0">
                <a:solidFill>
                  <a:srgbClr val="FF0000"/>
                </a:solidFill>
              </a:rPr>
              <a:t>as a </a:t>
            </a:r>
            <a:r>
              <a:rPr lang="en-US" dirty="0">
                <a:solidFill>
                  <a:srgbClr val="FF0000"/>
                </a:solidFill>
              </a:rPr>
              <a:t>system of symbols/signs (the basic symbol is a word).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966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Thanks to </a:t>
            </a:r>
            <a:r>
              <a:rPr lang="en-US" i="1" dirty="0" err="1"/>
              <a:t>structuralists</a:t>
            </a:r>
            <a:r>
              <a:rPr lang="en-US" i="1" dirty="0"/>
              <a:t>, now we know that for example:</a:t>
            </a:r>
            <a:endParaRPr lang="ru-RU" i="1" dirty="0"/>
          </a:p>
          <a:p>
            <a:pPr marL="0" indent="0">
              <a:buNone/>
            </a:pPr>
            <a:r>
              <a:rPr lang="en-US" dirty="0"/>
              <a:t>- the Chinese language consists of 400 main syllables, 21 initials (consonants) and 36 finals (vowels), about 500,000 </a:t>
            </a:r>
            <a:r>
              <a:rPr lang="en-US" dirty="0" smtClean="0"/>
              <a:t>words, etc.;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- the Russian language consists of 35 consonants and 6 vowels, 57 word structures, 31 </a:t>
            </a:r>
            <a:r>
              <a:rPr lang="en-US" dirty="0" smtClean="0"/>
              <a:t>structures </a:t>
            </a:r>
            <a:r>
              <a:rPr lang="en-US" dirty="0"/>
              <a:t>of the </a:t>
            </a:r>
            <a:r>
              <a:rPr lang="en-US" dirty="0" smtClean="0"/>
              <a:t>sentence, etc.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822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 smtClean="0"/>
              <a:t>                  “Computer”  = </a:t>
            </a:r>
            <a:endParaRPr lang="ru-RU" sz="4000" dirty="0"/>
          </a:p>
        </p:txBody>
      </p:sp>
      <p:pic>
        <p:nvPicPr>
          <p:cNvPr id="4" name="Рисунок 3" descr="https://thumbs.dreamstime.com/b/%D0%BA%D0%BE%D0%BC%D0%BF%D1%8C%D1%8E%D1%82%D0%B5%D1%80-%D1%81%D1%87%D0%B0%D1%81%D1%82%D0%BB%D0%B8%D0%B2%D1%8B%D0%B9-668734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72816"/>
            <a:ext cx="2232248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81451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sz="5000" dirty="0" smtClean="0"/>
              <a:t>‘Pizza’ =</a:t>
            </a:r>
            <a:endParaRPr lang="ru-RU" sz="5000" dirty="0"/>
          </a:p>
        </p:txBody>
      </p:sp>
      <p:pic>
        <p:nvPicPr>
          <p:cNvPr id="4" name="Рисунок 3" descr="https://p1.hiclipart.com/preview/785/762/496/hawaiian-pizza-italian-cuisine-pizza-margherita-sicilian-pizza-vegetarian-cuisine-cartoon-pepperoni-food-png-clipar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053071"/>
            <a:ext cx="2771775" cy="2352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52857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term "structuralism" was first used </a:t>
            </a:r>
            <a:r>
              <a:rPr lang="en-US" i="1" dirty="0"/>
              <a:t>in 1939 </a:t>
            </a:r>
            <a:r>
              <a:rPr lang="en-US" dirty="0"/>
              <a:t>in an article by </a:t>
            </a:r>
            <a:r>
              <a:rPr lang="en-US" i="1" dirty="0"/>
              <a:t>the Dutch linguist H. Poss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1195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But the founder of </a:t>
            </a:r>
            <a:r>
              <a:rPr lang="en-US" dirty="0" smtClean="0"/>
              <a:t>structural linguistics </a:t>
            </a:r>
            <a:r>
              <a:rPr lang="en-US" dirty="0"/>
              <a:t>was the Swiss linguist </a:t>
            </a:r>
            <a:r>
              <a:rPr lang="en-US" b="1" i="1" dirty="0"/>
              <a:t>Ferdinand de Saussure </a:t>
            </a:r>
            <a:r>
              <a:rPr lang="en-US" dirty="0"/>
              <a:t>(1857–1913).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s://cdn.britannica.com/58/66558-050-99C26479/Ferdinand-de-Saussure-19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5" y="2204864"/>
            <a:ext cx="2762250" cy="3818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7362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The </a:t>
            </a:r>
            <a:r>
              <a:rPr lang="en-US" b="1" dirty="0"/>
              <a:t>three main periods of linguistics are</a:t>
            </a:r>
            <a:r>
              <a:rPr lang="en-US" b="1" dirty="0" smtClean="0"/>
              <a:t>: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>
              <a:buNone/>
            </a:pPr>
            <a:r>
              <a:rPr lang="en-US" b="1" dirty="0"/>
              <a:t>1) comparative linguistics </a:t>
            </a:r>
            <a:r>
              <a:rPr lang="en-US" dirty="0"/>
              <a:t>(historical linguistics), 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2) structural linguistics </a:t>
            </a:r>
            <a:r>
              <a:rPr lang="en-US" dirty="0"/>
              <a:t>(structuralism),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3) anthropocentric </a:t>
            </a:r>
            <a:r>
              <a:rPr lang="en-US" b="1" dirty="0" smtClean="0"/>
              <a:t>linguistics </a:t>
            </a:r>
            <a:r>
              <a:rPr lang="en-US" dirty="0" smtClean="0"/>
              <a:t>(modern linguistics).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1495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/>
              <a:t>F. de Saussure interpreted a language in the following way:</a:t>
            </a:r>
            <a:endParaRPr lang="ru-RU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1</a:t>
            </a:r>
            <a:r>
              <a:rPr lang="en-US" dirty="0"/>
              <a:t>) a language is a social </a:t>
            </a:r>
            <a:r>
              <a:rPr lang="en-US" dirty="0" smtClean="0"/>
              <a:t>phenomenon</a:t>
            </a: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692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2) A speech vs. a language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7417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3</a:t>
            </a:r>
            <a:r>
              <a:rPr lang="en-US" dirty="0" smtClean="0"/>
              <a:t>)</a:t>
            </a:r>
            <a:r>
              <a:rPr lang="en-US" dirty="0"/>
              <a:t> </a:t>
            </a:r>
            <a:r>
              <a:rPr lang="en-US" dirty="0" smtClean="0"/>
              <a:t> a </a:t>
            </a:r>
            <a:r>
              <a:rPr lang="en-US" dirty="0"/>
              <a:t>language </a:t>
            </a:r>
            <a:r>
              <a:rPr lang="en-US" dirty="0" smtClean="0"/>
              <a:t>= a </a:t>
            </a:r>
            <a:r>
              <a:rPr lang="en-US" dirty="0"/>
              <a:t>code 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     speech =  </a:t>
            </a:r>
            <a:r>
              <a:rPr lang="en-US" dirty="0"/>
              <a:t>a message in </a:t>
            </a:r>
            <a:r>
              <a:rPr lang="en-US" dirty="0" smtClean="0"/>
              <a:t>this code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0010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4</a:t>
            </a:r>
            <a:r>
              <a:rPr lang="en-US" dirty="0" smtClean="0"/>
              <a:t>) </a:t>
            </a:r>
            <a:r>
              <a:rPr lang="en-US" dirty="0"/>
              <a:t>language is an abstract phenomenon, while speech is </a:t>
            </a:r>
            <a:r>
              <a:rPr lang="en-US" dirty="0" smtClean="0"/>
              <a:t>material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8312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5</a:t>
            </a:r>
            <a:r>
              <a:rPr lang="en-US" dirty="0" smtClean="0"/>
              <a:t>)</a:t>
            </a:r>
            <a:r>
              <a:rPr lang="en-US" dirty="0"/>
              <a:t> a language is a national </a:t>
            </a:r>
            <a:r>
              <a:rPr lang="en-US" dirty="0" smtClean="0"/>
              <a:t>phenomenon while  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 speech </a:t>
            </a:r>
            <a:r>
              <a:rPr lang="en-US" dirty="0"/>
              <a:t>is an individual </a:t>
            </a:r>
            <a:r>
              <a:rPr lang="en-US" dirty="0" smtClean="0"/>
              <a:t>phenomenon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82241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6</a:t>
            </a:r>
            <a:r>
              <a:rPr lang="en-US" dirty="0" smtClean="0"/>
              <a:t>) a language has a form (expression</a:t>
            </a:r>
            <a:r>
              <a:rPr lang="ru-RU" dirty="0" smtClean="0"/>
              <a:t>, </a:t>
            </a:r>
            <a:r>
              <a:rPr lang="en-US" dirty="0" smtClean="0"/>
              <a:t>signifier) and  meaning (content, signified)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Cat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1809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Expression (form)           meaning (content)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Panda =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</a:p>
        </p:txBody>
      </p:sp>
      <p:pic>
        <p:nvPicPr>
          <p:cNvPr id="4" name="Рисунок 3" descr="https://yt3.ggpht.com/a/AATXAJwDDyMk5idUIkKfl5syVZetA_aLRo0Vu42PUZSKxg=s900-c-k-c0x00ffffff-no-rj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556792"/>
            <a:ext cx="3448050" cy="3057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00477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Summary:</a:t>
            </a:r>
          </a:p>
          <a:p>
            <a:pPr marL="0" indent="0">
              <a:buNone/>
            </a:pPr>
            <a:r>
              <a:rPr lang="en-US" b="1" dirty="0" smtClean="0"/>
              <a:t>F</a:t>
            </a:r>
            <a:r>
              <a:rPr lang="en-US" b="1" dirty="0"/>
              <a:t>. de Saussure </a:t>
            </a:r>
            <a:r>
              <a:rPr lang="en-US" b="1" dirty="0" smtClean="0"/>
              <a:t>believed:</a:t>
            </a:r>
            <a:endParaRPr lang="ru-RU" b="1" dirty="0"/>
          </a:p>
          <a:p>
            <a:pPr marL="0" indent="0">
              <a:buNone/>
            </a:pPr>
            <a:r>
              <a:rPr lang="en-US" dirty="0"/>
              <a:t>1) a language is a social phenomenon,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2) </a:t>
            </a:r>
            <a:r>
              <a:rPr lang="en-US" dirty="0" smtClean="0"/>
              <a:t>a </a:t>
            </a:r>
            <a:r>
              <a:rPr lang="en-US" dirty="0"/>
              <a:t>language is a code that is used for communication, while speech is </a:t>
            </a:r>
            <a:r>
              <a:rPr lang="en-US" dirty="0" smtClean="0"/>
              <a:t>communication,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smtClean="0"/>
              <a:t>a language </a:t>
            </a:r>
            <a:r>
              <a:rPr lang="en-US" dirty="0"/>
              <a:t>is an abstract phenomenon, while speech is material,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4) a language is a national phenomenon while speech is an individual phenomenon.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2250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Dichotomies </a:t>
            </a:r>
            <a:r>
              <a:rPr lang="en-US" dirty="0"/>
              <a:t>[</a:t>
            </a:r>
            <a:r>
              <a:rPr lang="en-US" dirty="0" err="1" smtClean="0"/>
              <a:t>daɪ'kɔtəmɪz</a:t>
            </a:r>
            <a:r>
              <a:rPr lang="en-US" dirty="0" smtClean="0"/>
              <a:t>] </a:t>
            </a:r>
            <a:r>
              <a:rPr lang="en-US" b="1" i="1" dirty="0" smtClean="0"/>
              <a:t>proposed </a:t>
            </a:r>
            <a:r>
              <a:rPr lang="en-US" b="1" i="1" dirty="0"/>
              <a:t>by </a:t>
            </a:r>
            <a:r>
              <a:rPr lang="en-US" b="1" i="1" dirty="0" err="1" smtClean="0"/>
              <a:t>F.Saussure</a:t>
            </a:r>
            <a:r>
              <a:rPr lang="en-US" b="1" i="1" dirty="0"/>
              <a:t>: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1) speech vs. language;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d</a:t>
            </a:r>
            <a:r>
              <a:rPr lang="en-US" dirty="0" err="1" smtClean="0"/>
              <a:t>iachrony</a:t>
            </a:r>
            <a:r>
              <a:rPr lang="en-US" dirty="0" smtClean="0"/>
              <a:t> (history) vs</a:t>
            </a:r>
            <a:r>
              <a:rPr lang="en-US" dirty="0"/>
              <a:t>. </a:t>
            </a:r>
            <a:r>
              <a:rPr lang="en-US" dirty="0" smtClean="0"/>
              <a:t>synchrony (static);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3) paradigmatic relations </a:t>
            </a:r>
            <a:r>
              <a:rPr lang="en-US" dirty="0" smtClean="0"/>
              <a:t>(relations of opposition) vs</a:t>
            </a:r>
            <a:r>
              <a:rPr lang="en-US" dirty="0"/>
              <a:t>. syntagmatic </a:t>
            </a:r>
            <a:r>
              <a:rPr lang="en-US" dirty="0" smtClean="0"/>
              <a:t>relations (relations of </a:t>
            </a:r>
            <a:r>
              <a:rPr lang="en-US" dirty="0" err="1" smtClean="0"/>
              <a:t>combinality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r>
              <a:rPr lang="en-US" dirty="0" smtClean="0"/>
              <a:t> Cat = c + a + t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Black cat = black + cat </a:t>
            </a:r>
          </a:p>
          <a:p>
            <a:pPr marL="0" indent="0">
              <a:buNone/>
            </a:pPr>
            <a:r>
              <a:rPr lang="en-US" dirty="0" smtClean="0"/>
              <a:t>Right vs. wrong </a:t>
            </a:r>
          </a:p>
          <a:p>
            <a:pPr marL="0" indent="0">
              <a:buNone/>
            </a:pPr>
            <a:r>
              <a:rPr lang="en-US" dirty="0" smtClean="0"/>
              <a:t>Student vs. students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2657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7600" b="1" dirty="0" smtClean="0">
                <a:solidFill>
                  <a:srgbClr val="FF0000"/>
                </a:solidFill>
              </a:rPr>
              <a:t>QUESTION </a:t>
            </a:r>
            <a:r>
              <a:rPr lang="en-US" sz="7600" b="1" dirty="0">
                <a:solidFill>
                  <a:srgbClr val="FF0000"/>
                </a:solidFill>
              </a:rPr>
              <a:t>2. </a:t>
            </a:r>
          </a:p>
          <a:p>
            <a:pPr marL="0" indent="0" algn="ctr">
              <a:buNone/>
            </a:pPr>
            <a:r>
              <a:rPr lang="en-US" sz="7600" b="1" dirty="0" smtClean="0">
                <a:solidFill>
                  <a:srgbClr val="FF0000"/>
                </a:solidFill>
              </a:rPr>
              <a:t>Branches (schools) of Structural Linguistics</a:t>
            </a:r>
            <a:endParaRPr lang="ru-RU" sz="7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48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000" i="1" u="sng" dirty="0" smtClean="0">
                <a:solidFill>
                  <a:srgbClr val="FF0000"/>
                </a:solidFill>
              </a:rPr>
              <a:t>Revision </a:t>
            </a:r>
          </a:p>
          <a:p>
            <a:pPr marL="0" indent="0" algn="ctr">
              <a:buNone/>
            </a:pPr>
            <a:r>
              <a:rPr lang="en-US" sz="5000" i="1" u="sng" dirty="0" smtClean="0">
                <a:solidFill>
                  <a:srgbClr val="FF0000"/>
                </a:solidFill>
              </a:rPr>
              <a:t>(Historical linguistics)</a:t>
            </a:r>
            <a:endParaRPr lang="ru-RU" sz="5000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7896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Branches of structural linguistics are as follows: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1. The Prague school (1926–1952).</a:t>
            </a:r>
            <a:endParaRPr lang="ru-RU" dirty="0"/>
          </a:p>
          <a:p>
            <a:pPr marL="0" indent="0">
              <a:buNone/>
            </a:pPr>
            <a:r>
              <a:rPr lang="en-US" i="1" dirty="0"/>
              <a:t>2. The Copenhagen School (The Danish School). </a:t>
            </a:r>
            <a:endParaRPr lang="ru-RU" dirty="0"/>
          </a:p>
          <a:p>
            <a:pPr marL="0" indent="0">
              <a:buNone/>
            </a:pPr>
            <a:r>
              <a:rPr lang="en-US" i="1" dirty="0"/>
              <a:t>3. Descriptive linguistics (American structuralism).</a:t>
            </a:r>
            <a:endParaRPr lang="ru-RU" dirty="0"/>
          </a:p>
          <a:p>
            <a:pPr marL="514350" indent="-51435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5489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endParaRPr lang="en-US" b="1" i="1" u="sng" dirty="0" smtClean="0"/>
          </a:p>
          <a:p>
            <a:pPr marL="0" indent="0" algn="ctr">
              <a:buNone/>
            </a:pPr>
            <a:endParaRPr lang="en-US" b="1" i="1" u="sng" dirty="0"/>
          </a:p>
          <a:p>
            <a:pPr marL="0" indent="0" algn="ctr">
              <a:buNone/>
            </a:pPr>
            <a:endParaRPr lang="en-US" b="1" i="1" u="sng" dirty="0" smtClean="0"/>
          </a:p>
          <a:p>
            <a:pPr marL="0" indent="0" algn="ctr">
              <a:buNone/>
            </a:pPr>
            <a:r>
              <a:rPr lang="en-US" b="1" i="1" u="sng" dirty="0" smtClean="0"/>
              <a:t>1</a:t>
            </a:r>
            <a:r>
              <a:rPr lang="en-US" b="1" i="1" u="sng" dirty="0"/>
              <a:t>. The Prague school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0685029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b="1" u="sng" dirty="0" smtClean="0"/>
              <a:t/>
            </a:r>
            <a:br>
              <a:rPr lang="en-US" sz="3300" b="1" u="sng" dirty="0" smtClean="0"/>
            </a:br>
            <a:r>
              <a:rPr lang="en-US" sz="3300" b="1" u="sng" dirty="0" smtClean="0"/>
              <a:t>1. The Prague school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Vilém</a:t>
            </a:r>
            <a:r>
              <a:rPr lang="en-US" dirty="0"/>
              <a:t> </a:t>
            </a:r>
            <a:r>
              <a:rPr lang="en-US" dirty="0" err="1" smtClean="0"/>
              <a:t>Mathesius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Bohuslav</a:t>
            </a:r>
            <a:r>
              <a:rPr lang="en-US" dirty="0" smtClean="0"/>
              <a:t> </a:t>
            </a:r>
            <a:r>
              <a:rPr lang="en-US" dirty="0" err="1" smtClean="0"/>
              <a:t>Havránek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Vladimír</a:t>
            </a:r>
            <a:r>
              <a:rPr lang="en-US" dirty="0" smtClean="0"/>
              <a:t> </a:t>
            </a:r>
            <a:r>
              <a:rPr lang="en-US" dirty="0" err="1" smtClean="0"/>
              <a:t>Skalička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Bohumil</a:t>
            </a:r>
            <a:r>
              <a:rPr lang="en-US" dirty="0" smtClean="0"/>
              <a:t> </a:t>
            </a:r>
            <a:r>
              <a:rPr lang="en-US" dirty="0" err="1" smtClean="0"/>
              <a:t>Trnka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Roman </a:t>
            </a:r>
            <a:r>
              <a:rPr lang="en-US" dirty="0" err="1" smtClean="0"/>
              <a:t>Jakobson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Sergej</a:t>
            </a:r>
            <a:r>
              <a:rPr lang="en-US" dirty="0" smtClean="0"/>
              <a:t> </a:t>
            </a:r>
            <a:r>
              <a:rPr lang="en-US" dirty="0" err="1" smtClean="0"/>
              <a:t>Karcevskij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0960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It is </a:t>
            </a:r>
            <a:r>
              <a:rPr lang="en-US" b="1" i="1" dirty="0" smtClean="0"/>
              <a:t>speech</a:t>
            </a:r>
            <a:r>
              <a:rPr lang="en-US" dirty="0" smtClean="0"/>
              <a:t> that should be a true object of linguistics.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1046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So, they concentrated not only on the structure of the language, but also on its functions.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3495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5000" b="1" i="1" dirty="0" smtClean="0">
                <a:solidFill>
                  <a:srgbClr val="FF0000"/>
                </a:solidFill>
              </a:rPr>
              <a:t>The motto</a:t>
            </a:r>
            <a:r>
              <a:rPr lang="en-US" sz="5000" i="1" dirty="0" smtClean="0">
                <a:solidFill>
                  <a:srgbClr val="FF0000"/>
                </a:solidFill>
              </a:rPr>
              <a:t> of the Prague school: </a:t>
            </a:r>
          </a:p>
          <a:p>
            <a:pPr marL="0" indent="0" algn="ctr">
              <a:buNone/>
            </a:pPr>
            <a:r>
              <a:rPr lang="en-US" sz="5000" i="1" dirty="0" smtClean="0">
                <a:solidFill>
                  <a:srgbClr val="00B0F0"/>
                </a:solidFill>
              </a:rPr>
              <a:t>structure + function </a:t>
            </a:r>
          </a:p>
        </p:txBody>
      </p:sp>
    </p:spTree>
    <p:extLst>
      <p:ext uri="{BB962C8B-B14F-4D97-AF65-F5344CB8AC3E}">
        <p14:creationId xmlns:p14="http://schemas.microsoft.com/office/powerpoint/2010/main" val="33307222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is why the school is often known as </a:t>
            </a:r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/>
              <a:t>the </a:t>
            </a:r>
            <a:r>
              <a:rPr lang="en-US" b="1" i="1" dirty="0"/>
              <a:t>School of functional </a:t>
            </a:r>
            <a:r>
              <a:rPr lang="en-US" b="1" i="1" dirty="0" smtClean="0"/>
              <a:t>linguistics</a:t>
            </a:r>
            <a:r>
              <a:rPr lang="en-US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8440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endParaRPr lang="en-US" b="1" i="1" u="sng" dirty="0" smtClean="0"/>
          </a:p>
          <a:p>
            <a:pPr marL="0" indent="0" algn="ctr">
              <a:buNone/>
            </a:pPr>
            <a:endParaRPr lang="en-US" b="1" i="1" u="sng" dirty="0"/>
          </a:p>
          <a:p>
            <a:pPr marL="0" indent="0" algn="ctr">
              <a:buNone/>
            </a:pPr>
            <a:endParaRPr lang="en-US" b="1" i="1" u="sng" dirty="0" smtClean="0"/>
          </a:p>
          <a:p>
            <a:pPr marL="0" indent="0" algn="ctr">
              <a:buNone/>
            </a:pPr>
            <a:r>
              <a:rPr lang="en-US" b="1" i="1" dirty="0" smtClean="0"/>
              <a:t>2. </a:t>
            </a:r>
            <a:r>
              <a:rPr lang="en-US" b="1" i="1" dirty="0"/>
              <a:t>The Copenhagen School (The Danish School)</a:t>
            </a: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4971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endParaRPr lang="en-US" b="1" i="1" dirty="0" smtClean="0"/>
          </a:p>
          <a:p>
            <a:pPr marL="0" indent="0" algn="ctr">
              <a:buNone/>
            </a:pPr>
            <a:endParaRPr lang="en-US" b="1" i="1" dirty="0"/>
          </a:p>
          <a:p>
            <a:pPr marL="0" indent="0" algn="ctr">
              <a:buNone/>
            </a:pPr>
            <a:endParaRPr lang="en-US" b="1" i="1" dirty="0" smtClean="0"/>
          </a:p>
          <a:p>
            <a:pPr marL="0" indent="0" algn="ctr">
              <a:buNone/>
            </a:pPr>
            <a:r>
              <a:rPr lang="en-US" sz="5000" b="1" i="1" dirty="0" err="1" smtClean="0"/>
              <a:t>Glossematics</a:t>
            </a:r>
            <a:endParaRPr lang="ru-RU" sz="5000" b="1" i="1" dirty="0"/>
          </a:p>
        </p:txBody>
      </p:sp>
    </p:spTree>
    <p:extLst>
      <p:ext uri="{BB962C8B-B14F-4D97-AF65-F5344CB8AC3E}">
        <p14:creationId xmlns:p14="http://schemas.microsoft.com/office/powerpoint/2010/main" val="9255637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school </a:t>
            </a:r>
            <a:r>
              <a:rPr lang="en-US" dirty="0"/>
              <a:t>was founded by </a:t>
            </a:r>
            <a:r>
              <a:rPr lang="en-US" b="1" i="1" dirty="0"/>
              <a:t>Louis </a:t>
            </a:r>
            <a:r>
              <a:rPr lang="en-US" b="1" i="1" dirty="0" err="1"/>
              <a:t>Hjelmslev</a:t>
            </a:r>
            <a:r>
              <a:rPr lang="en-US" b="1" i="1" dirty="0"/>
              <a:t> </a:t>
            </a:r>
            <a:r>
              <a:rPr lang="en-US" dirty="0"/>
              <a:t>(1899–1965).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https://literariness.org/wp-content/uploads/2018/03/45f794ebee60a1b73cf8ead98107928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2" y="1876424"/>
            <a:ext cx="2889672" cy="39288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151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en-US" dirty="0" smtClean="0"/>
              <a:t>. An area of linguistics that studies genetically related languages.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en-US" dirty="0" smtClean="0"/>
              <a:t>general linguistics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 smtClean="0"/>
              <a:t>) </a:t>
            </a:r>
            <a:r>
              <a:rPr lang="en-US" dirty="0"/>
              <a:t>h</a:t>
            </a:r>
            <a:r>
              <a:rPr lang="en-US" dirty="0" smtClean="0"/>
              <a:t>istorical linguistics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/>
              <a:t>a</a:t>
            </a:r>
            <a:r>
              <a:rPr lang="en-US" dirty="0" smtClean="0"/>
              <a:t>nthropocentric linguistics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ru-RU" dirty="0" smtClean="0"/>
              <a:t>) </a:t>
            </a:r>
            <a:r>
              <a:rPr lang="en-US" dirty="0" err="1" smtClean="0"/>
              <a:t>neolinguistics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4130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Louis </a:t>
            </a:r>
            <a:r>
              <a:rPr lang="en-US" dirty="0" err="1"/>
              <a:t>Hjelmslev</a:t>
            </a:r>
            <a:r>
              <a:rPr lang="en-US" dirty="0"/>
              <a:t> developed the theory of language known as </a:t>
            </a:r>
            <a:r>
              <a:rPr lang="en-US" b="1" i="1" dirty="0" err="1"/>
              <a:t>glossematics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3257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word “</a:t>
            </a:r>
            <a:r>
              <a:rPr lang="en-US" dirty="0" err="1"/>
              <a:t>glossematics</a:t>
            </a:r>
            <a:r>
              <a:rPr lang="en-US" dirty="0"/>
              <a:t>” derives from the Greek word </a:t>
            </a:r>
            <a:r>
              <a:rPr lang="en-US" i="1" dirty="0" err="1"/>
              <a:t>glossa</a:t>
            </a:r>
            <a:r>
              <a:rPr lang="en-US" dirty="0"/>
              <a:t> (meaning </a:t>
            </a:r>
            <a:r>
              <a:rPr lang="en-US" dirty="0" smtClean="0"/>
              <a:t>"</a:t>
            </a:r>
            <a:r>
              <a:rPr lang="en-US" dirty="0"/>
              <a:t>language") and the </a:t>
            </a:r>
            <a:r>
              <a:rPr lang="en-US" i="1" dirty="0" err="1"/>
              <a:t>seme</a:t>
            </a:r>
            <a:r>
              <a:rPr lang="en-US" dirty="0"/>
              <a:t> (meaning “sign”).</a:t>
            </a:r>
            <a:endParaRPr lang="ru-RU" dirty="0"/>
          </a:p>
          <a:p>
            <a:pPr marL="0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1992774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So, they </a:t>
            </a:r>
            <a:r>
              <a:rPr lang="en-US" i="1" dirty="0"/>
              <a:t>studied a language as a sign system.</a:t>
            </a: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73540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</a:t>
            </a:r>
            <a:r>
              <a:rPr lang="en-US" b="1" dirty="0" smtClean="0"/>
              <a:t>ideas that they shared with the other structural schools:</a:t>
            </a:r>
            <a:endParaRPr lang="ru-RU" b="1" dirty="0"/>
          </a:p>
          <a:p>
            <a:pPr marL="0" indent="0">
              <a:buNone/>
            </a:pPr>
            <a:r>
              <a:rPr lang="en-US" dirty="0"/>
              <a:t>- a</a:t>
            </a:r>
            <a:r>
              <a:rPr lang="en-US" dirty="0" smtClean="0"/>
              <a:t> language is a sign system,</a:t>
            </a:r>
          </a:p>
          <a:p>
            <a:pPr marL="0" indent="0">
              <a:buNone/>
            </a:pPr>
            <a:r>
              <a:rPr lang="en-US" dirty="0" smtClean="0"/>
              <a:t>- a </a:t>
            </a:r>
            <a:r>
              <a:rPr lang="en-US" dirty="0"/>
              <a:t>language is an abstract phenomenon, </a:t>
            </a:r>
            <a:endParaRPr lang="ru-RU" dirty="0"/>
          </a:p>
          <a:p>
            <a:pPr>
              <a:buFontTx/>
              <a:buChar char="-"/>
            </a:pPr>
            <a:r>
              <a:rPr lang="en-US" dirty="0" smtClean="0"/>
              <a:t>a </a:t>
            </a:r>
            <a:r>
              <a:rPr lang="en-US" dirty="0"/>
              <a:t>language consists of content </a:t>
            </a:r>
            <a:r>
              <a:rPr lang="en-US" dirty="0" smtClean="0"/>
              <a:t>(meaning) </a:t>
            </a:r>
            <a:r>
              <a:rPr lang="en-US" dirty="0"/>
              <a:t>and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expression (form).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7159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ideas of the Danish school: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units of the language (words</a:t>
            </a:r>
            <a:r>
              <a:rPr lang="en-US" dirty="0"/>
              <a:t>, syllables, </a:t>
            </a:r>
            <a:r>
              <a:rPr lang="en-US" dirty="0" smtClean="0"/>
              <a:t>sentences, etc.) are interconnected by different relations (interdependencies);</a:t>
            </a:r>
          </a:p>
          <a:p>
            <a:pPr>
              <a:buFontTx/>
              <a:buChar char="-"/>
            </a:pPr>
            <a:r>
              <a:rPr lang="en-US" dirty="0" smtClean="0"/>
              <a:t>linguistics </a:t>
            </a:r>
            <a:r>
              <a:rPr lang="en-US" dirty="0"/>
              <a:t>should focus </a:t>
            </a:r>
            <a:r>
              <a:rPr lang="en-US" dirty="0" smtClean="0"/>
              <a:t>not on the language units but on these interdependencies (combinability models) between </a:t>
            </a:r>
            <a:r>
              <a:rPr lang="en-US" dirty="0"/>
              <a:t>language </a:t>
            </a:r>
            <a:r>
              <a:rPr lang="en-US" dirty="0" smtClean="0"/>
              <a:t>units.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6935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dirty="0" smtClean="0"/>
              <a:t>Algebra of the language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381098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The main weak points of this school:</a:t>
            </a:r>
            <a:endParaRPr lang="ru-RU" b="1" i="1" dirty="0"/>
          </a:p>
          <a:p>
            <a:pPr marL="0" indent="0">
              <a:buNone/>
            </a:pPr>
            <a:r>
              <a:rPr lang="en-US" dirty="0"/>
              <a:t>- they showed an extremely formal approach to a language (the role of extra-linguistic factors was underestimated);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- they didn’t take into account the features of particular languages.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2910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000" b="1" i="1" dirty="0"/>
              <a:t>3. </a:t>
            </a:r>
            <a:r>
              <a:rPr lang="en-US" b="1" i="1" dirty="0"/>
              <a:t>Descriptive linguistics (American structuralism</a:t>
            </a:r>
            <a:r>
              <a:rPr lang="en-US" b="1" i="1" dirty="0" smtClean="0"/>
              <a:t>)</a:t>
            </a:r>
            <a:r>
              <a:rPr lang="ru-RU" dirty="0"/>
              <a:t/>
            </a:r>
            <a:br>
              <a:rPr lang="ru-RU" dirty="0"/>
            </a:b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0475425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It was founded by </a:t>
            </a:r>
            <a:r>
              <a:rPr lang="en-US" dirty="0">
                <a:solidFill>
                  <a:srgbClr val="FF0000"/>
                </a:solidFill>
              </a:rPr>
              <a:t>Franz Boas </a:t>
            </a:r>
            <a:r>
              <a:rPr lang="en-US" dirty="0"/>
              <a:t>(1858-1942), </a:t>
            </a:r>
            <a:r>
              <a:rPr lang="en-US" dirty="0">
                <a:solidFill>
                  <a:srgbClr val="FF0000"/>
                </a:solidFill>
              </a:rPr>
              <a:t>Edward </a:t>
            </a:r>
            <a:r>
              <a:rPr lang="en-US" dirty="0" smtClean="0">
                <a:solidFill>
                  <a:srgbClr val="FF0000"/>
                </a:solidFill>
              </a:rPr>
              <a:t>Sapir </a:t>
            </a:r>
            <a:r>
              <a:rPr lang="en-US" dirty="0"/>
              <a:t>(1884-1939) and </a:t>
            </a:r>
            <a:r>
              <a:rPr lang="en-US" dirty="0">
                <a:solidFill>
                  <a:srgbClr val="FF0000"/>
                </a:solidFill>
              </a:rPr>
              <a:t>Leonard Bloomfield</a:t>
            </a:r>
            <a:r>
              <a:rPr lang="en-US" dirty="0"/>
              <a:t> (1887-1949).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9421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While European structuralism analyzed European languages, American structuralism analyzed </a:t>
            </a:r>
            <a:r>
              <a:rPr lang="en-US" b="1" i="1" dirty="0" smtClean="0"/>
              <a:t>American Indian languages.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241727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</a:t>
            </a:r>
            <a:r>
              <a:rPr lang="ru-RU" dirty="0" smtClean="0"/>
              <a:t>. </a:t>
            </a:r>
            <a:r>
              <a:rPr lang="en-US" dirty="0" smtClean="0"/>
              <a:t>The founders of historical linguistics were: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1) </a:t>
            </a:r>
            <a:r>
              <a:rPr lang="en-US" dirty="0"/>
              <a:t>Franz </a:t>
            </a:r>
            <a:r>
              <a:rPr lang="en-US" dirty="0" smtClean="0"/>
              <a:t>Bopp, </a:t>
            </a:r>
            <a:r>
              <a:rPr lang="en-US" dirty="0" err="1" smtClean="0"/>
              <a:t>Rasmus</a:t>
            </a:r>
            <a:r>
              <a:rPr lang="en-US" dirty="0" smtClean="0"/>
              <a:t> Rask, Jacob </a:t>
            </a:r>
            <a:r>
              <a:rPr lang="en-US" dirty="0"/>
              <a:t>Grimm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de-DE" dirty="0"/>
              <a:t>A. Schleicher, Moritz Rapp, Max </a:t>
            </a:r>
            <a:r>
              <a:rPr lang="de-DE" dirty="0" smtClean="0"/>
              <a:t>Muller</a:t>
            </a:r>
          </a:p>
          <a:p>
            <a:pPr marL="0" indent="0">
              <a:buNone/>
            </a:pPr>
            <a:r>
              <a:rPr lang="ru-RU" dirty="0" smtClean="0"/>
              <a:t>3) </a:t>
            </a:r>
            <a:r>
              <a:rPr lang="en-US" dirty="0"/>
              <a:t>A. </a:t>
            </a:r>
            <a:r>
              <a:rPr lang="en-US" dirty="0" err="1"/>
              <a:t>Leskin</a:t>
            </a:r>
            <a:r>
              <a:rPr lang="en-US" dirty="0"/>
              <a:t>, B. </a:t>
            </a:r>
            <a:r>
              <a:rPr lang="en-US" dirty="0" err="1"/>
              <a:t>Delbrueck</a:t>
            </a:r>
            <a:r>
              <a:rPr lang="en-US" dirty="0"/>
              <a:t>, G. Paul, G. </a:t>
            </a:r>
            <a:r>
              <a:rPr lang="en-US" dirty="0" err="1"/>
              <a:t>Osthof</a:t>
            </a:r>
            <a:r>
              <a:rPr lang="en-US" dirty="0"/>
              <a:t>, K. </a:t>
            </a:r>
            <a:r>
              <a:rPr lang="en-US" dirty="0" err="1"/>
              <a:t>Brugman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3293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school didn’t explain why a language is arranged and used the way it is but rather focused on </a:t>
            </a:r>
            <a:r>
              <a:rPr lang="en-US" i="1" dirty="0"/>
              <a:t>registering</a:t>
            </a:r>
            <a:r>
              <a:rPr lang="en-US" dirty="0"/>
              <a:t> and </a:t>
            </a:r>
            <a:r>
              <a:rPr lang="en-US" i="1" dirty="0"/>
              <a:t>describing</a:t>
            </a:r>
            <a:r>
              <a:rPr lang="en-US" dirty="0"/>
              <a:t> language elements (that is why it is called descriptive linguistics).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3244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Bloomfield's approach to linguistics was </a:t>
            </a:r>
            <a:r>
              <a:rPr lang="en-US" b="1" dirty="0" smtClean="0"/>
              <a:t>based on:</a:t>
            </a:r>
            <a:endParaRPr lang="ru-RU" b="1" dirty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 </a:t>
            </a:r>
            <a:r>
              <a:rPr lang="en-US" dirty="0" smtClean="0"/>
              <a:t>behaviorism </a:t>
            </a:r>
            <a:r>
              <a:rPr lang="en-US" dirty="0"/>
              <a:t>(a psychological theory that states that behavior is simply a response to environmental stimuli).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2646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So, for </a:t>
            </a:r>
            <a:r>
              <a:rPr lang="en-US" dirty="0"/>
              <a:t>Bloomfield, a language as a special form of human behavior. Language processes are like biological processes, communication is a chain of </a:t>
            </a:r>
            <a:r>
              <a:rPr lang="en-US" dirty="0" err="1" smtClean="0"/>
              <a:t>stimulie</a:t>
            </a:r>
            <a:r>
              <a:rPr lang="en-US" dirty="0" smtClean="0"/>
              <a:t> </a:t>
            </a:r>
            <a:r>
              <a:rPr lang="en-US" dirty="0"/>
              <a:t>and reactions to them.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4546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Conclusion.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Although the three schools of structuralism (the Prague School, the Copenhagen School and Descriptive Linguistics) share a common idea that language is a system of signs and structural formation, nevertheless, each school interprets a language in its own way.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b="1" cap="all" dirty="0" smtClean="0"/>
          </a:p>
        </p:txBody>
      </p:sp>
    </p:spTree>
    <p:extLst>
      <p:ext uri="{BB962C8B-B14F-4D97-AF65-F5344CB8AC3E}">
        <p14:creationId xmlns:p14="http://schemas.microsoft.com/office/powerpoint/2010/main" val="106033704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Tomorrow (linguistics of discourse):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5.25  p.m. </a:t>
            </a:r>
            <a:r>
              <a:rPr lang="en-US" dirty="0" smtClean="0"/>
              <a:t>– a self-study lecture</a:t>
            </a:r>
          </a:p>
          <a:p>
            <a:pPr marL="0" indent="0">
              <a:buNone/>
            </a:pPr>
            <a:r>
              <a:rPr lang="en-US" b="1" dirty="0" smtClean="0"/>
              <a:t>7.20 p.m. </a:t>
            </a:r>
            <a:r>
              <a:rPr lang="en-US" dirty="0" smtClean="0"/>
              <a:t>– online lecture (zoom-conference)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60948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000" u="sng" dirty="0" smtClean="0">
                <a:solidFill>
                  <a:srgbClr val="FF0000"/>
                </a:solidFill>
              </a:rPr>
              <a:t>Revision</a:t>
            </a:r>
          </a:p>
          <a:p>
            <a:pPr marL="0" indent="0" algn="ctr">
              <a:buNone/>
            </a:pPr>
            <a:r>
              <a:rPr lang="en-US" sz="5000" u="sng" dirty="0" smtClean="0">
                <a:solidFill>
                  <a:srgbClr val="FF0000"/>
                </a:solidFill>
              </a:rPr>
              <a:t>(Structural </a:t>
            </a:r>
            <a:r>
              <a:rPr lang="en-US" sz="5000" u="sng" dirty="0">
                <a:solidFill>
                  <a:srgbClr val="FF0000"/>
                </a:solidFill>
              </a:rPr>
              <a:t>L</a:t>
            </a:r>
            <a:r>
              <a:rPr lang="en-US" sz="5000" u="sng" dirty="0" smtClean="0">
                <a:solidFill>
                  <a:srgbClr val="FF0000"/>
                </a:solidFill>
              </a:rPr>
              <a:t>inguistics)</a:t>
            </a:r>
            <a:endParaRPr lang="ru-RU" sz="5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15258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do we call linguistics that studies language as a system of structural elements (sounds, syllables, words, sentences, etc.)?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en-US" dirty="0" smtClean="0"/>
              <a:t>structural linguistics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 smtClean="0"/>
              <a:t>) </a:t>
            </a:r>
            <a:r>
              <a:rPr lang="en-US" dirty="0" smtClean="0"/>
              <a:t>historical linguistics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 smtClean="0"/>
              <a:t>anthropocentric linguistics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96372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</a:t>
            </a:r>
            <a:r>
              <a:rPr lang="ru-RU" dirty="0" smtClean="0"/>
              <a:t>. </a:t>
            </a:r>
            <a:r>
              <a:rPr lang="en-US" dirty="0" smtClean="0"/>
              <a:t>Who was the first linguist to use the term</a:t>
            </a:r>
            <a:r>
              <a:rPr lang="ru-RU" dirty="0" smtClean="0"/>
              <a:t> «</a:t>
            </a:r>
            <a:r>
              <a:rPr lang="en-US" dirty="0" smtClean="0"/>
              <a:t>structuralism</a:t>
            </a:r>
            <a:r>
              <a:rPr lang="ru-RU" dirty="0" smtClean="0"/>
              <a:t>»?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en-US" dirty="0" smtClean="0"/>
              <a:t>Z. Harris (in 1952)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 smtClean="0"/>
              <a:t>) </a:t>
            </a:r>
            <a:r>
              <a:rPr lang="en-US" dirty="0" smtClean="0"/>
              <a:t>H. </a:t>
            </a:r>
            <a:r>
              <a:rPr lang="en-US" dirty="0" err="1" smtClean="0"/>
              <a:t>Poss</a:t>
            </a:r>
            <a:r>
              <a:rPr lang="en-US" dirty="0" smtClean="0"/>
              <a:t> (1939)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 smtClean="0"/>
              <a:t>F. de Saussure (1899)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84544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What linguist is traditionally believed to be the founder of structuralism?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en-US" dirty="0" smtClean="0"/>
              <a:t>E. Sapir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 smtClean="0"/>
              <a:t>) </a:t>
            </a:r>
            <a:r>
              <a:rPr lang="en-US" dirty="0" smtClean="0"/>
              <a:t>L. Bloomfield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 smtClean="0"/>
              <a:t>F. de Saussure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97482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</a:t>
            </a:r>
            <a:r>
              <a:rPr lang="ru-RU" dirty="0" smtClean="0"/>
              <a:t>. </a:t>
            </a:r>
            <a:r>
              <a:rPr lang="en-US" dirty="0" smtClean="0"/>
              <a:t>What is </a:t>
            </a:r>
            <a:r>
              <a:rPr lang="ru-RU" dirty="0" smtClean="0"/>
              <a:t>«</a:t>
            </a:r>
            <a:r>
              <a:rPr lang="en-US" dirty="0" smtClean="0"/>
              <a:t>dichotomy</a:t>
            </a:r>
            <a:r>
              <a:rPr lang="ru-RU" dirty="0" smtClean="0"/>
              <a:t>»?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en-US" dirty="0" smtClean="0"/>
              <a:t>an opposition</a:t>
            </a:r>
            <a:r>
              <a:rPr lang="ru-RU" dirty="0" smtClean="0"/>
              <a:t>,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 smtClean="0"/>
              <a:t>) </a:t>
            </a:r>
            <a:r>
              <a:rPr lang="en-US" dirty="0" smtClean="0"/>
              <a:t>an introduction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 smtClean="0"/>
              <a:t>a sign system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787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Historical linguistics is also known as: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s</a:t>
            </a:r>
            <a:r>
              <a:rPr lang="en-US" dirty="0" smtClean="0"/>
              <a:t>tructural linguistics</a:t>
            </a:r>
          </a:p>
          <a:p>
            <a:pPr marL="514350" indent="-514350">
              <a:buAutoNum type="arabicParenR"/>
            </a:pPr>
            <a:r>
              <a:rPr lang="en-US" dirty="0"/>
              <a:t>c</a:t>
            </a:r>
            <a:r>
              <a:rPr lang="en-US" dirty="0" smtClean="0"/>
              <a:t>omparative linguistics</a:t>
            </a:r>
          </a:p>
          <a:p>
            <a:pPr marL="514350" indent="-514350">
              <a:buAutoNum type="arabicParenR"/>
            </a:pPr>
            <a:r>
              <a:rPr lang="en-US" dirty="0"/>
              <a:t>f</a:t>
            </a:r>
            <a:r>
              <a:rPr lang="en-US" dirty="0" smtClean="0"/>
              <a:t>unctional linguistics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65503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5</a:t>
            </a:r>
            <a:r>
              <a:rPr lang="ru-RU" dirty="0" smtClean="0"/>
              <a:t>. </a:t>
            </a:r>
            <a:r>
              <a:rPr lang="en-US" dirty="0" smtClean="0"/>
              <a:t>F. de Saussure interpreted a language as:</a:t>
            </a:r>
            <a:endParaRPr lang="ru-RU" dirty="0"/>
          </a:p>
          <a:p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en-US" dirty="0" smtClean="0"/>
              <a:t>an individual phenomenon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 smtClean="0"/>
              <a:t>) </a:t>
            </a:r>
            <a:r>
              <a:rPr lang="en-US" dirty="0"/>
              <a:t>a</a:t>
            </a:r>
            <a:r>
              <a:rPr lang="en-US" dirty="0" smtClean="0"/>
              <a:t> social phenomenon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/>
              <a:t>a</a:t>
            </a:r>
            <a:r>
              <a:rPr lang="en-US" dirty="0" smtClean="0"/>
              <a:t> biological phenomenon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64358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6</a:t>
            </a:r>
            <a:r>
              <a:rPr lang="ru-RU" dirty="0" smtClean="0"/>
              <a:t>. </a:t>
            </a:r>
            <a:r>
              <a:rPr lang="en-US" dirty="0" smtClean="0"/>
              <a:t>Which of these dichotomies doesn’t belong to F. de Saussure</a:t>
            </a:r>
            <a:r>
              <a:rPr lang="ru-RU" dirty="0" smtClean="0"/>
              <a:t>?</a:t>
            </a:r>
            <a:endParaRPr lang="ru-RU" dirty="0"/>
          </a:p>
          <a:p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en-US" dirty="0" smtClean="0"/>
              <a:t>phonetics vs. phonology</a:t>
            </a:r>
            <a:r>
              <a:rPr lang="ru-RU" dirty="0" smtClean="0"/>
              <a:t>,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ru-RU" dirty="0" smtClean="0"/>
              <a:t>) </a:t>
            </a:r>
            <a:r>
              <a:rPr lang="en-US" dirty="0" smtClean="0"/>
              <a:t>Language vs. speech</a:t>
            </a:r>
            <a:r>
              <a:rPr lang="ru-RU" dirty="0" smtClean="0"/>
              <a:t>,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 smtClean="0"/>
              <a:t>synchronic vs. diachronic</a:t>
            </a:r>
          </a:p>
          <a:p>
            <a:pPr marL="0" indent="0">
              <a:buNone/>
            </a:pPr>
            <a:r>
              <a:rPr lang="en-US" dirty="0" smtClean="0"/>
              <a:t>d) paradigmatic and syntagmatic relations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09285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7</a:t>
            </a:r>
            <a:r>
              <a:rPr lang="ru-RU" dirty="0" smtClean="0"/>
              <a:t>. </a:t>
            </a:r>
            <a:r>
              <a:rPr lang="en-US" dirty="0" smtClean="0"/>
              <a:t>What does diachronic linguistics study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en-US" dirty="0" smtClean="0"/>
              <a:t>a language as a living organism;</a:t>
            </a:r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ru-RU" dirty="0" smtClean="0"/>
              <a:t>) </a:t>
            </a:r>
            <a:r>
              <a:rPr lang="en-US" dirty="0"/>
              <a:t>a</a:t>
            </a:r>
            <a:r>
              <a:rPr lang="en-US" dirty="0" smtClean="0"/>
              <a:t> language at some moment of its development</a:t>
            </a:r>
            <a:r>
              <a:rPr lang="ru-RU" dirty="0" smtClean="0"/>
              <a:t>,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 smtClean="0"/>
              <a:t>changes that take place in a language in time.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41741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8</a:t>
            </a:r>
            <a:r>
              <a:rPr lang="ru-RU" dirty="0" smtClean="0"/>
              <a:t>. </a:t>
            </a:r>
            <a:r>
              <a:rPr lang="en-US" dirty="0" smtClean="0"/>
              <a:t>What is one of the main objectives of structuralism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en-US" dirty="0" smtClean="0"/>
              <a:t>to study the history of a language</a:t>
            </a:r>
            <a:r>
              <a:rPr lang="ru-RU" dirty="0" smtClean="0"/>
              <a:t>,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 smtClean="0"/>
              <a:t>) </a:t>
            </a:r>
            <a:r>
              <a:rPr lang="en-US" dirty="0"/>
              <a:t>t</a:t>
            </a:r>
            <a:r>
              <a:rPr lang="en-US" dirty="0" smtClean="0"/>
              <a:t>o establish a degree of genealogic relations between languages</a:t>
            </a:r>
            <a:r>
              <a:rPr lang="ru-RU" dirty="0" smtClean="0"/>
              <a:t>,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 smtClean="0"/>
              <a:t>To systematize all the language units and relations between them.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18058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9</a:t>
            </a:r>
            <a:r>
              <a:rPr lang="ru-RU" dirty="0" smtClean="0"/>
              <a:t>. </a:t>
            </a:r>
            <a:r>
              <a:rPr lang="en-US" dirty="0" smtClean="0"/>
              <a:t>What relations are established between language units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en-US" dirty="0" smtClean="0"/>
              <a:t>synchronic and diachronic</a:t>
            </a:r>
            <a:r>
              <a:rPr lang="ru-RU" dirty="0" smtClean="0"/>
              <a:t>,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 smtClean="0"/>
              <a:t>) </a:t>
            </a:r>
            <a:r>
              <a:rPr lang="en-US" dirty="0" smtClean="0"/>
              <a:t>internal and external</a:t>
            </a:r>
            <a:r>
              <a:rPr lang="ru-RU" dirty="0" smtClean="0"/>
              <a:t>,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</a:t>
            </a:r>
            <a:r>
              <a:rPr lang="en-US" dirty="0" smtClean="0"/>
              <a:t> syntagmatic and paradigmatic.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06813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10</a:t>
            </a:r>
            <a:r>
              <a:rPr lang="ru-RU" dirty="0" smtClean="0"/>
              <a:t>. </a:t>
            </a:r>
            <a:r>
              <a:rPr lang="en-US" dirty="0" smtClean="0"/>
              <a:t>Who wasn’t a representative of the Prague linguistic school?</a:t>
            </a:r>
            <a:endParaRPr lang="ru-RU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en-US" dirty="0" err="1" smtClean="0"/>
              <a:t>Bogumil</a:t>
            </a:r>
            <a:r>
              <a:rPr lang="en-US" dirty="0" smtClean="0"/>
              <a:t> </a:t>
            </a:r>
            <a:r>
              <a:rPr lang="en-US" dirty="0" err="1" smtClean="0"/>
              <a:t>Trnka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 smtClean="0"/>
              <a:t>) </a:t>
            </a:r>
            <a:r>
              <a:rPr lang="en-US" dirty="0" err="1" smtClean="0"/>
              <a:t>Boguslav</a:t>
            </a:r>
            <a:r>
              <a:rPr lang="en-US" dirty="0" smtClean="0"/>
              <a:t> </a:t>
            </a:r>
            <a:r>
              <a:rPr lang="en-US" dirty="0" err="1" smtClean="0"/>
              <a:t>Gavranek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 smtClean="0"/>
              <a:t>Edward Sapir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16543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11</a:t>
            </a:r>
            <a:r>
              <a:rPr lang="ru-RU" dirty="0" smtClean="0"/>
              <a:t>. </a:t>
            </a:r>
            <a:r>
              <a:rPr lang="en-US" dirty="0" smtClean="0"/>
              <a:t>Structuralism interpreted a language as:</a:t>
            </a:r>
            <a:endParaRPr lang="ru-RU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en-US" dirty="0" smtClean="0"/>
              <a:t>an individual phenomenon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 smtClean="0"/>
              <a:t>) </a:t>
            </a:r>
            <a:r>
              <a:rPr lang="en-US" dirty="0"/>
              <a:t>a</a:t>
            </a:r>
            <a:r>
              <a:rPr lang="en-US" dirty="0" smtClean="0"/>
              <a:t> system of symbols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/>
              <a:t>a</a:t>
            </a:r>
            <a:r>
              <a:rPr lang="en-US" dirty="0" smtClean="0"/>
              <a:t> natural phenomenon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78521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12</a:t>
            </a:r>
            <a:r>
              <a:rPr lang="ru-RU" dirty="0" smtClean="0"/>
              <a:t>. </a:t>
            </a:r>
            <a:r>
              <a:rPr lang="en-US" dirty="0" smtClean="0"/>
              <a:t>The motto of the Prague school of linguistics was:</a:t>
            </a:r>
            <a:endParaRPr lang="ru-RU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en-US" dirty="0" smtClean="0"/>
              <a:t>structure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ru-RU" dirty="0" smtClean="0"/>
              <a:t>)</a:t>
            </a:r>
            <a:r>
              <a:rPr lang="ru-RU" dirty="0"/>
              <a:t> </a:t>
            </a:r>
            <a:r>
              <a:rPr lang="en-US" dirty="0" smtClean="0"/>
              <a:t>function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/>
              <a:t>s</a:t>
            </a:r>
            <a:r>
              <a:rPr lang="en-US" dirty="0" smtClean="0"/>
              <a:t>tructure + function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05330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13</a:t>
            </a:r>
            <a:r>
              <a:rPr lang="ru-RU" dirty="0" smtClean="0"/>
              <a:t>. </a:t>
            </a:r>
            <a:r>
              <a:rPr lang="en-US" dirty="0" smtClean="0"/>
              <a:t>What is another name for Danish structuralism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en-US" dirty="0" smtClean="0"/>
              <a:t>grammatical linguistics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 smtClean="0"/>
              <a:t>) </a:t>
            </a:r>
            <a:r>
              <a:rPr lang="en-US" dirty="0" err="1" smtClean="0"/>
              <a:t>glossematics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/>
              <a:t>p</a:t>
            </a:r>
            <a:r>
              <a:rPr lang="en-US" dirty="0" smtClean="0"/>
              <a:t>hysical linguistics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4214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14</a:t>
            </a:r>
            <a:r>
              <a:rPr lang="ru-RU" dirty="0" smtClean="0"/>
              <a:t>. </a:t>
            </a:r>
            <a:r>
              <a:rPr lang="en-US" dirty="0" smtClean="0"/>
              <a:t>Who was the founder of Danish structuralism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en-US" dirty="0"/>
              <a:t>Louis </a:t>
            </a:r>
            <a:r>
              <a:rPr lang="en-US" dirty="0" err="1"/>
              <a:t>Hjelmslev</a:t>
            </a:r>
            <a:r>
              <a:rPr lang="en-US" dirty="0"/>
              <a:t> 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ru-RU" dirty="0" smtClean="0"/>
              <a:t>) </a:t>
            </a:r>
            <a:r>
              <a:rPr lang="en-US" dirty="0" smtClean="0"/>
              <a:t>L. </a:t>
            </a:r>
            <a:r>
              <a:rPr lang="en-US" dirty="0"/>
              <a:t>B</a:t>
            </a:r>
            <a:r>
              <a:rPr lang="en-US" dirty="0" smtClean="0"/>
              <a:t>loomfield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ru-RU" dirty="0" smtClean="0"/>
              <a:t>) </a:t>
            </a:r>
            <a:r>
              <a:rPr lang="en-US" dirty="0"/>
              <a:t>V</a:t>
            </a:r>
            <a:r>
              <a:rPr lang="ru-RU" dirty="0" smtClean="0"/>
              <a:t>. </a:t>
            </a:r>
            <a:r>
              <a:rPr lang="en-US" dirty="0" err="1" smtClean="0"/>
              <a:t>Skalichka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46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4. </a:t>
            </a:r>
            <a:r>
              <a:rPr lang="en-US" dirty="0" smtClean="0"/>
              <a:t>Comparative linguistics was born in: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1) </a:t>
            </a:r>
            <a:r>
              <a:rPr lang="en-US" dirty="0" smtClean="0"/>
              <a:t>the 18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2) </a:t>
            </a:r>
            <a:r>
              <a:rPr lang="en-US" dirty="0"/>
              <a:t>t</a:t>
            </a:r>
            <a:r>
              <a:rPr lang="en-US" dirty="0" smtClean="0"/>
              <a:t>he 19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3) </a:t>
            </a:r>
            <a:r>
              <a:rPr lang="en-US" dirty="0"/>
              <a:t>the </a:t>
            </a: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century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17253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15</a:t>
            </a:r>
            <a:r>
              <a:rPr lang="ru-RU" dirty="0" smtClean="0"/>
              <a:t>. </a:t>
            </a:r>
            <a:r>
              <a:rPr lang="en-US" dirty="0" smtClean="0"/>
              <a:t>What is a function (in terms of Danish structuralism)</a:t>
            </a:r>
            <a:r>
              <a:rPr lang="ru-RU" dirty="0" smtClean="0"/>
              <a:t>? </a:t>
            </a:r>
            <a:endParaRPr lang="ru-RU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en-US" dirty="0" smtClean="0"/>
              <a:t>a communicative force of the sentence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 smtClean="0"/>
              <a:t>) </a:t>
            </a:r>
            <a:r>
              <a:rPr lang="en-US" dirty="0"/>
              <a:t>r</a:t>
            </a:r>
            <a:r>
              <a:rPr lang="en-US" dirty="0" smtClean="0"/>
              <a:t>elations between the structural elements of the language</a:t>
            </a:r>
            <a:r>
              <a:rPr lang="ru-RU" dirty="0" smtClean="0"/>
              <a:t>,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/>
              <a:t>s</a:t>
            </a:r>
            <a:r>
              <a:rPr lang="en-US" dirty="0" smtClean="0"/>
              <a:t>yntactical role of words in a sentence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90931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6166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16</a:t>
            </a:r>
            <a:r>
              <a:rPr lang="ru-RU" dirty="0" smtClean="0"/>
              <a:t>. </a:t>
            </a:r>
            <a:r>
              <a:rPr lang="en-US" dirty="0"/>
              <a:t>Who was </a:t>
            </a:r>
            <a:r>
              <a:rPr lang="en-US" dirty="0" smtClean="0"/>
              <a:t>one of the founders </a:t>
            </a:r>
            <a:r>
              <a:rPr lang="en-US" dirty="0"/>
              <a:t>of </a:t>
            </a:r>
            <a:r>
              <a:rPr lang="en-US" dirty="0" smtClean="0"/>
              <a:t>American structuralism</a:t>
            </a:r>
            <a:r>
              <a:rPr lang="ru-RU" dirty="0"/>
              <a:t>?</a:t>
            </a:r>
            <a:endParaRPr lang="en-US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en-US" dirty="0"/>
              <a:t>Louis </a:t>
            </a:r>
            <a:r>
              <a:rPr lang="en-US" dirty="0" err="1"/>
              <a:t>Hjelmslev</a:t>
            </a:r>
            <a:r>
              <a:rPr lang="en-US" dirty="0"/>
              <a:t> </a:t>
            </a:r>
            <a:r>
              <a:rPr lang="ru-RU" dirty="0"/>
              <a:t>,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/>
              <a:t>) </a:t>
            </a:r>
            <a:r>
              <a:rPr lang="en-US" dirty="0"/>
              <a:t>L. Bloomfield</a:t>
            </a:r>
            <a:r>
              <a:rPr lang="ru-RU" dirty="0"/>
              <a:t>,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/>
              <a:t>) </a:t>
            </a:r>
            <a:r>
              <a:rPr lang="en-US" dirty="0"/>
              <a:t>V</a:t>
            </a:r>
            <a:r>
              <a:rPr lang="ru-RU" dirty="0"/>
              <a:t>. </a:t>
            </a:r>
            <a:r>
              <a:rPr lang="en-US" dirty="0" err="1"/>
              <a:t>Skalichka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47707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17</a:t>
            </a:r>
            <a:r>
              <a:rPr lang="ru-RU" dirty="0" smtClean="0"/>
              <a:t>. </a:t>
            </a:r>
            <a:r>
              <a:rPr lang="en-US" dirty="0" smtClean="0"/>
              <a:t>Where was Descriptive linguistics born</a:t>
            </a:r>
            <a:r>
              <a:rPr lang="ru-RU" dirty="0" smtClean="0"/>
              <a:t>?</a:t>
            </a:r>
            <a:endParaRPr lang="ru-RU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en-US" dirty="0" smtClean="0"/>
              <a:t>in Denmark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 smtClean="0"/>
              <a:t>) </a:t>
            </a:r>
            <a:r>
              <a:rPr lang="en-US" dirty="0"/>
              <a:t>i</a:t>
            </a:r>
            <a:r>
              <a:rPr lang="en-US" dirty="0" smtClean="0"/>
              <a:t>n the Czech Republic 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/>
              <a:t>i</a:t>
            </a:r>
            <a:r>
              <a:rPr lang="en-US" dirty="0" smtClean="0"/>
              <a:t>n the USA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84042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18</a:t>
            </a:r>
            <a:r>
              <a:rPr lang="ru-RU" dirty="0" smtClean="0"/>
              <a:t>. </a:t>
            </a:r>
            <a:r>
              <a:rPr lang="en-US" dirty="0" smtClean="0"/>
              <a:t>What psychological theory was American structuralism based on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514350" indent="-514350">
              <a:buAutoNum type="alphaLcParenR"/>
            </a:pPr>
            <a:r>
              <a:rPr lang="en-US" dirty="0" err="1" smtClean="0"/>
              <a:t>Freudism</a:t>
            </a:r>
            <a:r>
              <a:rPr lang="ru-RU" dirty="0" smtClean="0"/>
              <a:t>, 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Behaviorism</a:t>
            </a:r>
            <a:r>
              <a:rPr lang="ru-RU" dirty="0" smtClean="0"/>
              <a:t>, </a:t>
            </a:r>
            <a:endParaRPr lang="en-US" dirty="0"/>
          </a:p>
          <a:p>
            <a:pPr marL="514350" indent="-514350">
              <a:buAutoNum type="alphaLcParenR"/>
            </a:pPr>
            <a:r>
              <a:rPr lang="en-US" dirty="0" smtClean="0"/>
              <a:t>Positivism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3411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19</a:t>
            </a:r>
            <a:r>
              <a:rPr lang="ru-RU" dirty="0" smtClean="0"/>
              <a:t>. </a:t>
            </a:r>
            <a:r>
              <a:rPr lang="en-US" dirty="0" smtClean="0"/>
              <a:t>Which structural school does E. Sapir belong to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en-US" dirty="0" smtClean="0"/>
              <a:t>the Prague school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ru-RU" dirty="0" smtClean="0"/>
              <a:t>) </a:t>
            </a:r>
            <a:r>
              <a:rPr lang="en-US" dirty="0" err="1" smtClean="0"/>
              <a:t>Glossematics</a:t>
            </a:r>
            <a:r>
              <a:rPr lang="ru-RU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) </a:t>
            </a:r>
            <a:r>
              <a:rPr lang="en-US" dirty="0" smtClean="0"/>
              <a:t>Descriptive structuralism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90491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20</a:t>
            </a:r>
            <a:r>
              <a:rPr lang="ru-RU" dirty="0" smtClean="0"/>
              <a:t>. </a:t>
            </a:r>
            <a:r>
              <a:rPr lang="en-US" dirty="0" smtClean="0"/>
              <a:t>Why is </a:t>
            </a:r>
            <a:r>
              <a:rPr lang="en-US" smtClean="0"/>
              <a:t>American </a:t>
            </a:r>
            <a:r>
              <a:rPr lang="en-US"/>
              <a:t>S</a:t>
            </a:r>
            <a:r>
              <a:rPr lang="en-US" smtClean="0"/>
              <a:t>tructuralism </a:t>
            </a:r>
            <a:r>
              <a:rPr lang="en-US" dirty="0" smtClean="0"/>
              <a:t>known as Descriptive Linguistics</a:t>
            </a:r>
            <a:r>
              <a:rPr lang="ru-RU" dirty="0" smtClean="0"/>
              <a:t>?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225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5</a:t>
            </a:r>
            <a:r>
              <a:rPr lang="ru-RU" dirty="0" smtClean="0"/>
              <a:t>. </a:t>
            </a:r>
            <a:r>
              <a:rPr lang="en-US" dirty="0" smtClean="0"/>
              <a:t>Jacob Grimm studied: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1) </a:t>
            </a:r>
            <a:r>
              <a:rPr lang="en-US" dirty="0" smtClean="0"/>
              <a:t>Slavic languages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2)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ino-Tibetan languages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3) </a:t>
            </a:r>
            <a:r>
              <a:rPr lang="en-US" dirty="0" smtClean="0"/>
              <a:t>Germanic languages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546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1E1A95-3D27-41DC-826A-1CDE640F66BB}"/>
</file>

<file path=customXml/itemProps2.xml><?xml version="1.0" encoding="utf-8"?>
<ds:datastoreItem xmlns:ds="http://schemas.openxmlformats.org/officeDocument/2006/customXml" ds:itemID="{353AA384-26CE-4068-AC47-241506A7E688}"/>
</file>

<file path=customXml/itemProps3.xml><?xml version="1.0" encoding="utf-8"?>
<ds:datastoreItem xmlns:ds="http://schemas.openxmlformats.org/officeDocument/2006/customXml" ds:itemID="{6CA93694-AAC7-4301-B0DE-063D56BB1188}"/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1820</Words>
  <Application>Microsoft Office PowerPoint</Application>
  <PresentationFormat>Экран (4:3)</PresentationFormat>
  <Paragraphs>346</Paragraphs>
  <Slides>85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85</vt:i4>
      </vt:variant>
    </vt:vector>
  </HeadingPairs>
  <TitlesOfParts>
    <vt:vector size="8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Question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Branches of structural linguistics are as follows:</vt:lpstr>
      <vt:lpstr>Презентация PowerPoint</vt:lpstr>
      <vt:lpstr> 1. The Prague school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Specific ideas of the Danish school: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Оксана</cp:lastModifiedBy>
  <cp:revision>120</cp:revision>
  <dcterms:created xsi:type="dcterms:W3CDTF">2019-09-01T08:37:24Z</dcterms:created>
  <dcterms:modified xsi:type="dcterms:W3CDTF">2021-03-09T12:36:48Z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